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8" r:id="rId3"/>
    <p:sldId id="257" r:id="rId4"/>
    <p:sldId id="260" r:id="rId5"/>
    <p:sldId id="259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BDD3-7D76-4C85-BED6-4B5688E1F7DA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6F76920-C387-4B01-94D3-1A6B350BFA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BDD3-7D76-4C85-BED6-4B5688E1F7DA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6920-C387-4B01-94D3-1A6B350BF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BDD3-7D76-4C85-BED6-4B5688E1F7DA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6920-C387-4B01-94D3-1A6B350BF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BDD3-7D76-4C85-BED6-4B5688E1F7DA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6920-C387-4B01-94D3-1A6B350BF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BDD3-7D76-4C85-BED6-4B5688E1F7DA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6920-C387-4B01-94D3-1A6B350BFA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BDD3-7D76-4C85-BED6-4B5688E1F7DA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6920-C387-4B01-94D3-1A6B350BF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BDD3-7D76-4C85-BED6-4B5688E1F7DA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6920-C387-4B01-94D3-1A6B350BF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BDD3-7D76-4C85-BED6-4B5688E1F7DA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6920-C387-4B01-94D3-1A6B350BF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BDD3-7D76-4C85-BED6-4B5688E1F7DA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6920-C387-4B01-94D3-1A6B350BF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BDD3-7D76-4C85-BED6-4B5688E1F7DA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6920-C387-4B01-94D3-1A6B350BFA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BDD3-7D76-4C85-BED6-4B5688E1F7DA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6920-C387-4B01-94D3-1A6B350BFA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5C7BDD3-7D76-4C85-BED6-4B5688E1F7DA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6F76920-C387-4B01-94D3-1A6B350BFA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5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5-9 классы</a:t>
            </a:r>
            <a:endParaRPr lang="ru-RU" sz="5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Список Учебников (ФГОС)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059832" y="548680"/>
            <a:ext cx="5904656" cy="1224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cap="all" spc="3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МУНИЦИПАЛЬНОГО ОБРАЗОВАНИЯ ГОРОД Краснодар средняя общеобразовательная школа № 30 имени героя советского союза маршала Георгия Константиновича Жукова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29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1" y="332656"/>
            <a:ext cx="2759948" cy="107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442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Pictures\учебники к педсовету 2015\мат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20688"/>
            <a:ext cx="2275111" cy="321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b="1" dirty="0" err="1">
                <a:solidFill>
                  <a:schemeClr val="tx1"/>
                </a:solidFill>
              </a:rPr>
              <a:t>Виленкин</a:t>
            </a:r>
            <a:r>
              <a:rPr lang="ru-RU" b="1" dirty="0">
                <a:solidFill>
                  <a:schemeClr val="tx1"/>
                </a:solidFill>
              </a:rPr>
              <a:t> Н.Я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5-6 </a:t>
            </a:r>
            <a:r>
              <a:rPr lang="ru-RU" b="1" dirty="0" smtClean="0"/>
              <a:t>классы</a:t>
            </a:r>
            <a:endParaRPr lang="ru-RU" b="1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b="1" dirty="0" smtClean="0">
                <a:solidFill>
                  <a:schemeClr val="tx1"/>
                </a:solidFill>
              </a:rPr>
              <a:t>ИОЦ </a:t>
            </a:r>
            <a:r>
              <a:rPr lang="ru-RU" b="1" dirty="0">
                <a:solidFill>
                  <a:schemeClr val="tx1"/>
                </a:solidFill>
              </a:rPr>
              <a:t>«Мнемозина»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>
                <a:solidFill>
                  <a:schemeClr val="tx1"/>
                </a:solidFill>
              </a:rPr>
              <a:t>Математика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171" name="Picture 3" descr="C:\Users\user\Pictures\учебники к педсовету 2015\мат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623" y="3398327"/>
            <a:ext cx="2232248" cy="294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29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236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00"/>
    </mc:Choice>
    <mc:Fallback>
      <p:transition spd="slow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tx1"/>
                </a:solidFill>
              </a:rPr>
              <a:t>Макарычев </a:t>
            </a:r>
            <a:r>
              <a:rPr lang="ru-RU" b="1" dirty="0">
                <a:solidFill>
                  <a:schemeClr val="tx1"/>
                </a:solidFill>
              </a:rPr>
              <a:t>Ю.Н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7-9 классы</a:t>
            </a:r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Издательство </a:t>
            </a:r>
            <a:r>
              <a:rPr lang="ru-RU" b="1" dirty="0">
                <a:solidFill>
                  <a:schemeClr val="tx1"/>
                </a:solidFill>
              </a:rPr>
              <a:t>«Просвещение</a:t>
            </a:r>
            <a:r>
              <a:rPr lang="ru-RU" dirty="0"/>
              <a:t>»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Алгебра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29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9054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00"/>
    </mc:Choice>
    <mc:Fallback>
      <p:transition spd="slow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b="1" dirty="0" err="1" smtClean="0">
                <a:solidFill>
                  <a:schemeClr val="tx1"/>
                </a:solidFill>
              </a:rPr>
              <a:t>Атанасян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Л.С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7-9 классы</a:t>
            </a:r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Издательство </a:t>
            </a:r>
            <a:r>
              <a:rPr lang="ru-RU" b="1" dirty="0">
                <a:solidFill>
                  <a:schemeClr val="tx1"/>
                </a:solidFill>
              </a:rPr>
              <a:t>«Просвещение»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1772816"/>
            <a:ext cx="2298634" cy="1191620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Геометрия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Pictures\учебники к педсовету 2015\геом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6752"/>
            <a:ext cx="3298076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29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894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b="1" dirty="0" smtClean="0"/>
          </a:p>
          <a:p>
            <a:r>
              <a:rPr lang="ru-RU" b="1" dirty="0" smtClean="0">
                <a:solidFill>
                  <a:schemeClr val="tx1"/>
                </a:solidFill>
              </a:rPr>
              <a:t>Семакин </a:t>
            </a:r>
            <a:r>
              <a:rPr lang="ru-RU" b="1" dirty="0">
                <a:solidFill>
                  <a:schemeClr val="tx1"/>
                </a:solidFill>
              </a:rPr>
              <a:t>И.Г.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8-9 </a:t>
            </a:r>
            <a:r>
              <a:rPr lang="ru-RU" b="1" dirty="0">
                <a:solidFill>
                  <a:schemeClr val="tx1"/>
                </a:solidFill>
              </a:rPr>
              <a:t>классы			           </a:t>
            </a:r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БИНОМ</a:t>
            </a:r>
            <a:endParaRPr lang="ru-RU" b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u="sng" dirty="0">
                <a:solidFill>
                  <a:schemeClr val="tx1"/>
                </a:solidFill>
              </a:rPr>
              <a:t>Информатика </a:t>
            </a:r>
            <a:br>
              <a:rPr lang="ru-RU" sz="1800" b="1" u="sng" dirty="0">
                <a:solidFill>
                  <a:schemeClr val="tx1"/>
                </a:solidFill>
              </a:rPr>
            </a:b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2051" name="Picture 3" descr="C:\Users\user\Pictures\учебники к педсовету 2015\инф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764704"/>
            <a:ext cx="2007082" cy="304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Pictures\учебники к педсовету 2015\инф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836944"/>
            <a:ext cx="2042542" cy="322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29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3029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00"/>
    </mc:Choice>
    <mc:Fallback>
      <p:transition spd="slow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69000" y="2492896"/>
            <a:ext cx="2298634" cy="2376264"/>
          </a:xfrm>
        </p:spPr>
        <p:txBody>
          <a:bodyPr/>
          <a:lstStyle/>
          <a:p>
            <a:endParaRPr lang="ru-RU" dirty="0" smtClean="0"/>
          </a:p>
          <a:p>
            <a:r>
              <a:rPr lang="ru-RU" b="1" dirty="0" err="1" smtClean="0">
                <a:solidFill>
                  <a:schemeClr val="tx1"/>
                </a:solidFill>
              </a:rPr>
              <a:t>Перышкин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А.В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7-9 </a:t>
            </a:r>
            <a:r>
              <a:rPr lang="ru-RU" b="1" dirty="0">
                <a:solidFill>
                  <a:schemeClr val="tx1"/>
                </a:solidFill>
              </a:rPr>
              <a:t>классы				</a:t>
            </a:r>
          </a:p>
          <a:p>
            <a:r>
              <a:rPr lang="ru-RU" b="1" dirty="0">
                <a:solidFill>
                  <a:schemeClr val="tx1"/>
                </a:solidFill>
              </a:rPr>
              <a:t>Издательство «ДРОФА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830592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Физика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user\Pictures\учебники к педсовету 2015\физ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6672"/>
            <a:ext cx="2204814" cy="306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Pictures\учебники к педсовету 2015\физ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40968"/>
            <a:ext cx="2160240" cy="31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Pictures\учебники к педсовету 2015\физ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48880"/>
            <a:ext cx="2304256" cy="276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29" descr="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3810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00"/>
    </mc:Choice>
    <mc:Fallback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04403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solidFill>
                  <a:schemeClr val="tx1"/>
                </a:solidFill>
              </a:rPr>
              <a:t>Биология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667" y="1844824"/>
            <a:ext cx="5194920" cy="3168352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tx1"/>
                </a:solidFill>
              </a:rPr>
              <a:t>Пономарева </a:t>
            </a:r>
            <a:r>
              <a:rPr lang="ru-RU" b="1" dirty="0">
                <a:solidFill>
                  <a:schemeClr val="tx1"/>
                </a:solidFill>
              </a:rPr>
              <a:t>И.Н и </a:t>
            </a:r>
            <a:r>
              <a:rPr lang="ru-RU" b="1" dirty="0" smtClean="0">
                <a:solidFill>
                  <a:schemeClr val="tx1"/>
                </a:solidFill>
              </a:rPr>
              <a:t>др. 5-6 </a:t>
            </a:r>
            <a:r>
              <a:rPr lang="ru-RU" b="1" dirty="0">
                <a:solidFill>
                  <a:schemeClr val="tx1"/>
                </a:solidFill>
              </a:rPr>
              <a:t>класс	</a:t>
            </a:r>
            <a:endParaRPr lang="ru-RU" b="1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ru-RU" b="1" dirty="0">
                <a:solidFill>
                  <a:schemeClr val="tx1"/>
                </a:solidFill>
              </a:rPr>
              <a:t>			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Константинов </a:t>
            </a:r>
            <a:r>
              <a:rPr lang="ru-RU" b="1" dirty="0" smtClean="0">
                <a:solidFill>
                  <a:schemeClr val="tx1"/>
                </a:solidFill>
              </a:rPr>
              <a:t>В.М.      7 </a:t>
            </a:r>
            <a:r>
              <a:rPr lang="ru-RU" b="1" dirty="0">
                <a:solidFill>
                  <a:schemeClr val="tx1"/>
                </a:solidFill>
              </a:rPr>
              <a:t>класс				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Драгомиров </a:t>
            </a:r>
            <a:r>
              <a:rPr lang="ru-RU" b="1" dirty="0" smtClean="0">
                <a:solidFill>
                  <a:schemeClr val="tx1"/>
                </a:solidFill>
              </a:rPr>
              <a:t>А.Г.          8 </a:t>
            </a:r>
            <a:r>
              <a:rPr lang="ru-RU" b="1" dirty="0" smtClean="0">
                <a:solidFill>
                  <a:schemeClr val="tx1"/>
                </a:solidFill>
              </a:rPr>
              <a:t>класс</a:t>
            </a:r>
          </a:p>
          <a:p>
            <a:pPr marL="114300" indent="0">
              <a:buNone/>
            </a:pPr>
            <a:r>
              <a:rPr lang="ru-RU" b="1" dirty="0">
                <a:solidFill>
                  <a:schemeClr val="tx1"/>
                </a:solidFill>
              </a:rPr>
              <a:t>				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Пономарева </a:t>
            </a:r>
            <a:r>
              <a:rPr lang="ru-RU" b="1" dirty="0" smtClean="0">
                <a:solidFill>
                  <a:schemeClr val="tx1"/>
                </a:solidFill>
              </a:rPr>
              <a:t>И.Н.         9 </a:t>
            </a:r>
            <a:r>
              <a:rPr lang="ru-RU" b="1" dirty="0">
                <a:solidFill>
                  <a:schemeClr val="tx1"/>
                </a:solidFill>
              </a:rPr>
              <a:t>класс				</a:t>
            </a:r>
            <a:endParaRPr lang="ru-RU" b="1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Издательство </a:t>
            </a:r>
            <a:r>
              <a:rPr lang="ru-RU" b="1" dirty="0">
                <a:solidFill>
                  <a:schemeClr val="tx1"/>
                </a:solidFill>
              </a:rPr>
              <a:t>«</a:t>
            </a:r>
            <a:r>
              <a:rPr lang="ru-RU" b="1" dirty="0" err="1">
                <a:solidFill>
                  <a:schemeClr val="tx1"/>
                </a:solidFill>
              </a:rPr>
              <a:t>Вентана</a:t>
            </a:r>
            <a:r>
              <a:rPr lang="ru-RU" b="1" dirty="0">
                <a:solidFill>
                  <a:schemeClr val="tx1"/>
                </a:solidFill>
              </a:rPr>
              <a:t>-Граф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  <a:endParaRPr lang="ru-RU" b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098" name="Picture 2" descr="C:\Users\user\Pictures\учебники к педсовету 2015\биол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509" y="1752391"/>
            <a:ext cx="1625254" cy="232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Pictures\учебники к педсовету 2015\биол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384" y="1601114"/>
            <a:ext cx="1620706" cy="221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Pictures\учебники к педсовету 2015\биол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215" y="2939842"/>
            <a:ext cx="1728191" cy="236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Pictures\учебники к педсовету 2015\биол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80263"/>
            <a:ext cx="1678192" cy="223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Pictures\учебники к педсовету 2015\биол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763" y="4360688"/>
            <a:ext cx="1723327" cy="225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29" descr="images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311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00"/>
    </mc:Choice>
    <mc:Fallback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11560" y="2348880"/>
            <a:ext cx="2592288" cy="259228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b="1" dirty="0" err="1" smtClean="0">
                <a:solidFill>
                  <a:schemeClr val="tx1"/>
                </a:solidFill>
              </a:rPr>
              <a:t>Новошинский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И.И, </a:t>
            </a:r>
            <a:r>
              <a:rPr lang="ru-RU" b="1" dirty="0" err="1">
                <a:solidFill>
                  <a:schemeClr val="tx1"/>
                </a:solidFill>
              </a:rPr>
              <a:t>Новошинская</a:t>
            </a:r>
            <a:r>
              <a:rPr lang="ru-RU" b="1" dirty="0">
                <a:solidFill>
                  <a:schemeClr val="tx1"/>
                </a:solidFill>
              </a:rPr>
              <a:t> Н.С.,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8-9 классы</a:t>
            </a:r>
            <a:endParaRPr lang="ru-RU" b="1" dirty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Издательство </a:t>
            </a:r>
            <a:r>
              <a:rPr lang="ru-RU" b="1" dirty="0">
                <a:solidFill>
                  <a:schemeClr val="tx1"/>
                </a:solidFill>
              </a:rPr>
              <a:t>«Русское слово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1877340"/>
            <a:ext cx="2298634" cy="11916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Химия</a:t>
            </a:r>
            <a:br>
              <a:rPr lang="ru-RU" b="1" u="sng" dirty="0" smtClean="0">
                <a:solidFill>
                  <a:schemeClr val="tx1"/>
                </a:solidFill>
              </a:rPr>
            </a:br>
            <a:r>
              <a:rPr lang="ru-RU" b="1" u="sng" dirty="0">
                <a:solidFill>
                  <a:schemeClr val="tx1"/>
                </a:solidFill>
              </a:rPr>
              <a:t/>
            </a:r>
            <a:br>
              <a:rPr lang="ru-RU" b="1" u="sng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user\Pictures\учебники к педсовету 2015\хим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620688"/>
            <a:ext cx="2196603" cy="281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Pictures\учебники к педсовету 2015\хим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068960"/>
            <a:ext cx="2016224" cy="308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29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313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00"/>
    </mc:Choice>
    <mc:Fallback>
      <p:transition spd="slow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solidFill>
                  <a:schemeClr val="tx1"/>
                </a:solidFill>
              </a:rPr>
              <a:t>ИЗО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2828527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tx1"/>
                </a:solidFill>
              </a:rPr>
              <a:t>Горяева Н.А.	5  </a:t>
            </a:r>
            <a:r>
              <a:rPr lang="ru-RU" b="1" dirty="0">
                <a:solidFill>
                  <a:schemeClr val="tx1"/>
                </a:solidFill>
              </a:rPr>
              <a:t>класс				</a:t>
            </a:r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err="1" smtClean="0">
                <a:solidFill>
                  <a:schemeClr val="tx1"/>
                </a:solidFill>
              </a:rPr>
              <a:t>Неменская</a:t>
            </a:r>
            <a:r>
              <a:rPr lang="ru-RU" b="1" dirty="0" smtClean="0">
                <a:solidFill>
                  <a:schemeClr val="tx1"/>
                </a:solidFill>
              </a:rPr>
              <a:t>	6 </a:t>
            </a:r>
            <a:r>
              <a:rPr lang="ru-RU" b="1" dirty="0">
                <a:solidFill>
                  <a:schemeClr val="tx1"/>
                </a:solidFill>
              </a:rPr>
              <a:t>класс				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Питерских </a:t>
            </a:r>
            <a:r>
              <a:rPr lang="ru-RU" b="1" dirty="0" smtClean="0">
                <a:solidFill>
                  <a:schemeClr val="tx1"/>
                </a:solidFill>
              </a:rPr>
              <a:t>А.С. 7 </a:t>
            </a:r>
            <a:r>
              <a:rPr lang="ru-RU" b="1" dirty="0">
                <a:solidFill>
                  <a:schemeClr val="tx1"/>
                </a:solidFill>
              </a:rPr>
              <a:t>класс				</a:t>
            </a:r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Издательство </a:t>
            </a:r>
            <a:r>
              <a:rPr lang="ru-RU" b="1" dirty="0">
                <a:solidFill>
                  <a:schemeClr val="tx1"/>
                </a:solidFill>
              </a:rPr>
              <a:t>«Просвещение»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user\Pictures\учебники к педсовету 2015\изо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823" y="1916832"/>
            <a:ext cx="1512168" cy="238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Pictures\учебники к педсовету 2015\изо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420888"/>
            <a:ext cx="1858272" cy="244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Pictures\учебники к педсовету 2015\изо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05064"/>
            <a:ext cx="1803648" cy="237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29" descr="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75" y="540295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7240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00"/>
    </mc:Choice>
    <mc:Fallback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Сергеева Г.П., Критская </a:t>
            </a:r>
            <a:r>
              <a:rPr lang="ru-RU" b="1" dirty="0" smtClean="0">
                <a:solidFill>
                  <a:schemeClr val="tx1"/>
                </a:solidFill>
              </a:rPr>
              <a:t>Е.Д.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5-7 </a:t>
            </a:r>
            <a:r>
              <a:rPr lang="ru-RU" b="1" dirty="0">
                <a:solidFill>
                  <a:schemeClr val="tx1"/>
                </a:solidFill>
              </a:rPr>
              <a:t>классы 				</a:t>
            </a:r>
            <a:r>
              <a:rPr lang="ru-RU" b="1" dirty="0" smtClean="0">
                <a:solidFill>
                  <a:schemeClr val="tx1"/>
                </a:solidFill>
              </a:rPr>
              <a:t>,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Издательство «Просвещение»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u="sng" dirty="0">
                <a:solidFill>
                  <a:schemeClr val="tx1"/>
                </a:solidFill>
              </a:rPr>
              <a:t>Музыка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user\Pictures\учебники к педсовету 2015\муз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92696"/>
            <a:ext cx="1944216" cy="298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Pictures\учебники к педсовету 2015\муз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80928"/>
            <a:ext cx="20764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Pictures\учебники к педсовету 2015\муз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01961"/>
            <a:ext cx="2131732" cy="306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29" descr="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932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00"/>
    </mc:Choice>
    <mc:Fallback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11560" y="2060848"/>
            <a:ext cx="3240360" cy="3384376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 smtClean="0">
                <a:solidFill>
                  <a:schemeClr val="tx1"/>
                </a:solidFill>
              </a:rPr>
              <a:t>Технологии </a:t>
            </a:r>
            <a:r>
              <a:rPr lang="ru-RU" b="1" u="sng" dirty="0">
                <a:solidFill>
                  <a:schemeClr val="tx1"/>
                </a:solidFill>
              </a:rPr>
              <a:t>ведения </a:t>
            </a:r>
            <a:r>
              <a:rPr lang="ru-RU" b="1" u="sng" dirty="0" smtClean="0">
                <a:solidFill>
                  <a:schemeClr val="tx1"/>
                </a:solidFill>
              </a:rPr>
              <a:t>дома.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Синица Н.В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smtClean="0">
                <a:solidFill>
                  <a:schemeClr val="tx1"/>
                </a:solidFill>
              </a:rPr>
              <a:t>Симоненко В.А</a:t>
            </a:r>
            <a:r>
              <a:rPr lang="ru-RU" b="1" dirty="0">
                <a:solidFill>
                  <a:schemeClr val="tx1"/>
                </a:solidFill>
              </a:rPr>
              <a:t>, и др.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5-7 </a:t>
            </a:r>
            <a:r>
              <a:rPr lang="ru-RU" b="1" dirty="0">
                <a:solidFill>
                  <a:schemeClr val="tx1"/>
                </a:solidFill>
              </a:rPr>
              <a:t>классы	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u="sng" dirty="0">
                <a:solidFill>
                  <a:schemeClr val="tx1"/>
                </a:solidFill>
              </a:rPr>
              <a:t>Индустриальные технологии.</a:t>
            </a:r>
            <a:endParaRPr lang="ru-RU" b="1" u="sng" dirty="0" smtClean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Тищенко А.Т., Симоненко В.Д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b="1" dirty="0">
                <a:solidFill>
                  <a:schemeClr val="tx1"/>
                </a:solidFill>
              </a:rPr>
              <a:t>5-7 </a:t>
            </a:r>
            <a:r>
              <a:rPr lang="ru-RU" b="1" dirty="0" smtClean="0">
                <a:solidFill>
                  <a:schemeClr val="tx1"/>
                </a:solidFill>
              </a:rPr>
              <a:t>классы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u="sng" dirty="0" smtClean="0">
                <a:solidFill>
                  <a:schemeClr val="tx1"/>
                </a:solidFill>
              </a:rPr>
              <a:t>Технология.</a:t>
            </a:r>
          </a:p>
          <a:p>
            <a:r>
              <a:rPr lang="ru-RU" b="1" dirty="0" err="1" smtClean="0">
                <a:solidFill>
                  <a:schemeClr val="tx1"/>
                </a:solidFill>
              </a:rPr>
              <a:t>Матяш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Н.В., Гончаров </a:t>
            </a:r>
            <a:r>
              <a:rPr lang="ru-RU" b="1" dirty="0" smtClean="0">
                <a:solidFill>
                  <a:schemeClr val="tx1"/>
                </a:solidFill>
              </a:rPr>
              <a:t>Б.А.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8 </a:t>
            </a:r>
            <a:r>
              <a:rPr lang="ru-RU" b="1" dirty="0">
                <a:solidFill>
                  <a:schemeClr val="tx1"/>
                </a:solidFill>
              </a:rPr>
              <a:t>класс				</a:t>
            </a:r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Издательство «</a:t>
            </a:r>
            <a:r>
              <a:rPr lang="ru-RU" b="1" dirty="0" err="1">
                <a:solidFill>
                  <a:schemeClr val="tx1"/>
                </a:solidFill>
              </a:rPr>
              <a:t>Вентана</a:t>
            </a:r>
            <a:r>
              <a:rPr lang="ru-RU" b="1" dirty="0">
                <a:solidFill>
                  <a:schemeClr val="tx1"/>
                </a:solidFill>
              </a:rPr>
              <a:t>-Граф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Технология</a:t>
            </a:r>
            <a:br>
              <a:rPr lang="ru-RU" b="1" u="sng" dirty="0" smtClean="0">
                <a:solidFill>
                  <a:schemeClr val="tx1"/>
                </a:solidFill>
              </a:rPr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7" name="Picture 3" descr="C:\Users\user\Pictures\учебники к педсовету 2015\20150122_1258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12976"/>
            <a:ext cx="2232247" cy="297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692696"/>
            <a:ext cx="2196409" cy="2880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29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1414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00"/>
    </mc:Choice>
    <mc:Fallback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2015-2016 учебный год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6128" y="1556793"/>
            <a:ext cx="8250328" cy="1872207"/>
          </a:xfrm>
        </p:spPr>
        <p:txBody>
          <a:bodyPr anchor="ctr">
            <a:noAutofit/>
          </a:bodyPr>
          <a:lstStyle/>
          <a:p>
            <a:pPr marL="114300" indent="0">
              <a:buNone/>
            </a:pPr>
            <a:r>
              <a:rPr lang="ru-RU" sz="1800" b="1" dirty="0"/>
              <a:t>Согласно </a:t>
            </a:r>
            <a:r>
              <a:rPr lang="ru-RU" sz="1800" b="1" dirty="0"/>
              <a:t>, п. 10 ч. </a:t>
            </a:r>
            <a:r>
              <a:rPr lang="ru-RU" sz="1800" b="1" dirty="0" smtClean="0"/>
              <a:t>1 ст</a:t>
            </a:r>
            <a:r>
              <a:rPr lang="ru-RU" sz="1800" b="1" dirty="0"/>
              <a:t>. 8, </a:t>
            </a:r>
            <a:r>
              <a:rPr lang="ru-RU" sz="1800" b="1" dirty="0" smtClean="0"/>
              <a:t>Федерального </a:t>
            </a:r>
            <a:r>
              <a:rPr lang="ru-RU" sz="1800" b="1" dirty="0"/>
              <a:t>закона от 29 декабря 2012 года № 273-ФЗ «Об образовании в Российской Федерации», к полномочию органов государственной власти субъектов Российской Федерации в сфере образования относится организация обеспечения </a:t>
            </a:r>
            <a:r>
              <a:rPr lang="ru-RU" sz="1800" b="1" dirty="0" smtClean="0"/>
              <a:t>муниципальных </a:t>
            </a:r>
            <a:r>
              <a:rPr lang="ru-RU" sz="1800" b="1" dirty="0"/>
              <a:t>образовательных </a:t>
            </a:r>
            <a:r>
              <a:rPr lang="ru-RU" sz="1800" b="1" dirty="0" smtClean="0"/>
              <a:t>организаций учебниками </a:t>
            </a:r>
            <a:r>
              <a:rPr lang="ru-RU" sz="1800" b="1" dirty="0"/>
              <a:t>в</a:t>
            </a:r>
            <a:r>
              <a:rPr lang="ru-RU" sz="1800" dirty="0"/>
              <a:t> </a:t>
            </a:r>
            <a:r>
              <a:rPr lang="ru-RU" sz="1800" b="1" dirty="0"/>
              <a:t>соответствии с федеральным </a:t>
            </a:r>
            <a:r>
              <a:rPr lang="ru-RU" sz="1800" b="1" dirty="0" smtClean="0"/>
              <a:t>перечнем.</a:t>
            </a:r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4509120"/>
            <a:ext cx="8219256" cy="1617358"/>
          </a:xfrm>
        </p:spPr>
        <p:txBody>
          <a:bodyPr anchor="ctr">
            <a:noAutofit/>
          </a:bodyPr>
          <a:lstStyle/>
          <a:p>
            <a:pPr marL="114300" indent="0">
              <a:buNone/>
            </a:pPr>
            <a:r>
              <a:rPr lang="ru-RU" sz="1800" b="1" dirty="0" smtClean="0"/>
              <a:t>Организации</a:t>
            </a:r>
            <a:r>
              <a:rPr lang="ru-RU" sz="1800" b="1" dirty="0"/>
              <a:t>, осуществляющие образовательную деятельность по основным общеобразовательным программам, вправе в течение пяти лет использовать приобретенные до вступления в силу приказа Министерства образования и науки Российской Федерации от 31 марта 2014 г. № 253 «Об утверждении федерального перечня учебников, рекомендуемых к использованию.</a:t>
            </a:r>
            <a:endParaRPr lang="ru-RU" sz="1800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467544" y="3573016"/>
            <a:ext cx="813690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itchFamily="34" charset="0"/>
              <a:buNone/>
            </a:pPr>
            <a:r>
              <a:rPr lang="ru-RU" sz="1800" b="1" dirty="0" smtClean="0"/>
              <a:t>При этом выбор учебников и учебных пособий относится к компетенции образовательного учреждения</a:t>
            </a:r>
          </a:p>
        </p:txBody>
      </p:sp>
      <p:pic>
        <p:nvPicPr>
          <p:cNvPr id="6" name="Рисунок 29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2" y="476672"/>
            <a:ext cx="2036798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0"/>
    </mc:Choice>
    <mc:Fallback>
      <p:transition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69000" y="2780928"/>
            <a:ext cx="2298634" cy="208823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>
                <a:solidFill>
                  <a:schemeClr val="tx1"/>
                </a:solidFill>
              </a:rPr>
              <a:t>Виленский</a:t>
            </a:r>
            <a:r>
              <a:rPr lang="ru-RU" b="1" dirty="0">
                <a:solidFill>
                  <a:schemeClr val="tx1"/>
                </a:solidFill>
              </a:rPr>
              <a:t> М.Я,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err="1" smtClean="0">
                <a:solidFill>
                  <a:schemeClr val="tx1"/>
                </a:solidFill>
              </a:rPr>
              <a:t>Туровский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И.М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5-7 </a:t>
            </a:r>
            <a:r>
              <a:rPr lang="ru-RU" b="1" dirty="0">
                <a:solidFill>
                  <a:schemeClr val="tx1"/>
                </a:solidFill>
              </a:rPr>
              <a:t>класс				</a:t>
            </a:r>
          </a:p>
          <a:p>
            <a:r>
              <a:rPr lang="ru-RU" b="1" dirty="0">
                <a:solidFill>
                  <a:schemeClr val="tx1"/>
                </a:solidFill>
              </a:rPr>
              <a:t>Лях В.И.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8-9 </a:t>
            </a:r>
            <a:r>
              <a:rPr lang="ru-RU" b="1" dirty="0">
                <a:solidFill>
                  <a:schemeClr val="tx1"/>
                </a:solidFill>
              </a:rPr>
              <a:t>классы				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Издательство </a:t>
            </a:r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ru-RU" b="1" dirty="0">
                <a:solidFill>
                  <a:schemeClr val="tx1"/>
                </a:solidFill>
              </a:rPr>
              <a:t>Просвещение»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>
                <a:solidFill>
                  <a:schemeClr val="tx1"/>
                </a:solidFill>
              </a:rPr>
              <a:t>Физическая культура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user\Pictures\учебники к педсовету 2015\физра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298" y="620688"/>
            <a:ext cx="232053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Pictures\учебники к педсовету 2015\физра5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08920"/>
            <a:ext cx="231959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29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8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00"/>
    </mc:Choice>
    <mc:Fallback>
      <p:transition spd="slow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69000" y="2780928"/>
            <a:ext cx="2298634" cy="223224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tx1"/>
                </a:solidFill>
              </a:rPr>
              <a:t>Смирнов А.Т., </a:t>
            </a:r>
            <a:r>
              <a:rPr lang="ru-RU" b="1" dirty="0">
                <a:solidFill>
                  <a:schemeClr val="tx1"/>
                </a:solidFill>
              </a:rPr>
              <a:t>Хренников Б.О.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8-9 классы</a:t>
            </a:r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Издательство </a:t>
            </a:r>
            <a:r>
              <a:rPr lang="ru-RU" b="1" dirty="0">
                <a:solidFill>
                  <a:schemeClr val="tx1"/>
                </a:solidFill>
              </a:rPr>
              <a:t>«Просвещение»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1734312"/>
            <a:ext cx="2664296" cy="1191620"/>
          </a:xfrm>
        </p:spPr>
        <p:txBody>
          <a:bodyPr>
            <a:normAutofit/>
          </a:bodyPr>
          <a:lstStyle/>
          <a:p>
            <a:pPr algn="ctr"/>
            <a:r>
              <a:rPr lang="ru-RU" sz="1500" b="1" u="sng" dirty="0">
                <a:solidFill>
                  <a:schemeClr val="tx1"/>
                </a:solidFill>
              </a:rPr>
              <a:t>Основы безопасности </a:t>
            </a:r>
            <a:r>
              <a:rPr lang="ru-RU" sz="1500" b="1" u="sng" dirty="0" smtClean="0">
                <a:solidFill>
                  <a:schemeClr val="tx1"/>
                </a:solidFill>
              </a:rPr>
              <a:t>жизнедеятельности</a:t>
            </a:r>
            <a:br>
              <a:rPr lang="ru-RU" sz="1500" b="1" u="sng" dirty="0" smtClean="0">
                <a:solidFill>
                  <a:schemeClr val="tx1"/>
                </a:solidFill>
              </a:rPr>
            </a:br>
            <a:endParaRPr lang="ru-RU" sz="1500" b="1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user\Pictures\учебники к педсовету 2015\обж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429000"/>
            <a:ext cx="2177008" cy="288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Pictures\учебники к педсовету 2015\обж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697066"/>
            <a:ext cx="227102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29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037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00"/>
    </mc:Choice>
    <mc:Fallback>
      <p:transition spd="slow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69000" y="2492896"/>
            <a:ext cx="2298634" cy="2231504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b="1" dirty="0" err="1" smtClean="0">
                <a:solidFill>
                  <a:schemeClr val="tx1"/>
                </a:solidFill>
              </a:rPr>
              <a:t>Трехбратов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Б.А.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5-8 класс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Зайцев А.А. и др.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9 класс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ООО ОИПЦ "Перспективы образования"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1734312"/>
            <a:ext cx="2664296" cy="119162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</a:rPr>
              <a:t>Кубановедени</a:t>
            </a:r>
            <a:r>
              <a:rPr lang="ru-RU" dirty="0" err="1" smtClean="0">
                <a:solidFill>
                  <a:schemeClr val="tx1"/>
                </a:solidFill>
              </a:rPr>
              <a:t>е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C:\Users\user\Pictures\учебники к педсовету 2015\20150122_1312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96952"/>
            <a:ext cx="2160240" cy="315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Pictures\учебники к педсовету 2015\20150122_1314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764703"/>
            <a:ext cx="2088232" cy="303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29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4032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00"/>
    </mc:Choice>
    <mc:Fallback>
      <p:transition spd="slow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69000" y="2708920"/>
            <a:ext cx="2298634" cy="216024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b="1" dirty="0" err="1" smtClean="0">
                <a:solidFill>
                  <a:schemeClr val="tx1"/>
                </a:solidFill>
              </a:rPr>
              <a:t>Ладыженская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Т.А.,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Баранов </a:t>
            </a:r>
            <a:r>
              <a:rPr lang="ru-RU" b="1" dirty="0">
                <a:solidFill>
                  <a:schemeClr val="tx1"/>
                </a:solidFill>
              </a:rPr>
              <a:t>М.Т</a:t>
            </a:r>
            <a:r>
              <a:rPr lang="ru-RU" b="1" dirty="0" smtClean="0">
                <a:solidFill>
                  <a:schemeClr val="tx1"/>
                </a:solidFill>
              </a:rPr>
              <a:t>.,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err="1" smtClean="0">
                <a:solidFill>
                  <a:schemeClr val="tx1"/>
                </a:solidFill>
              </a:rPr>
              <a:t>Тростенцова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Л.А, и др.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Издательство </a:t>
            </a:r>
            <a:r>
              <a:rPr lang="ru-RU" b="1" dirty="0">
                <a:solidFill>
                  <a:schemeClr val="tx1"/>
                </a:solidFill>
              </a:rPr>
              <a:t>«Просвещение»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>
                <a:solidFill>
                  <a:schemeClr val="tx1"/>
                </a:solidFill>
              </a:rPr>
              <a:t>Русский язык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Pictures\учебники к педсовету 2015\рус 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741492"/>
            <a:ext cx="2553072" cy="174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Pictures\учебники к педсовету 2015\рус 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524" y="858028"/>
            <a:ext cx="1325382" cy="173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Pictures\учебники к педсовету 2015\рус 5.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174" y="858028"/>
            <a:ext cx="1352925" cy="175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Pictures\учебники к педсовету 2015\рус 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638" y="4077072"/>
            <a:ext cx="1276536" cy="170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29" descr="imag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704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учебники к педсовету 2015\лит 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836712"/>
            <a:ext cx="227796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tx1"/>
                </a:solidFill>
              </a:rPr>
              <a:t>Коровина </a:t>
            </a:r>
            <a:r>
              <a:rPr lang="ru-RU" b="1" dirty="0">
                <a:solidFill>
                  <a:schemeClr val="tx1"/>
                </a:solidFill>
              </a:rPr>
              <a:t>В.Я., Журавлев В.П. и др. 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Издательство  </a:t>
            </a:r>
            <a:r>
              <a:rPr lang="ru-RU" b="1" dirty="0">
                <a:solidFill>
                  <a:schemeClr val="tx1"/>
                </a:solidFill>
              </a:rPr>
              <a:t>«Просвещение»</a:t>
            </a:r>
          </a:p>
          <a:p>
            <a:endParaRPr lang="ru-RU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solidFill>
                  <a:schemeClr val="tx1"/>
                </a:solidFill>
              </a:rPr>
              <a:t>Литература</a:t>
            </a:r>
            <a:br>
              <a:rPr lang="ru-RU" b="1" u="sng" dirty="0" smtClean="0">
                <a:solidFill>
                  <a:schemeClr val="tx1"/>
                </a:solidFill>
              </a:rPr>
            </a:br>
            <a:r>
              <a:rPr lang="ru-RU" b="1" u="sng" dirty="0" smtClean="0">
                <a:solidFill>
                  <a:schemeClr val="tx1"/>
                </a:solidFill>
              </a:rPr>
              <a:t>(</a:t>
            </a:r>
            <a:r>
              <a:rPr lang="ru-RU" b="1" u="sng" dirty="0">
                <a:solidFill>
                  <a:schemeClr val="tx1"/>
                </a:solidFill>
              </a:rPr>
              <a:t>в 2-х частях</a:t>
            </a:r>
            <a:r>
              <a:rPr lang="ru-RU" u="sng" dirty="0">
                <a:solidFill>
                  <a:schemeClr val="tx1"/>
                </a:solidFill>
              </a:rPr>
              <a:t>)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1" name="Picture 3" descr="C:\Users\user\Pictures\учебники к педсовету 2015\лит 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852936"/>
            <a:ext cx="2347665" cy="320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29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622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Pictures\учебники к педсовету 2015\англ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19612" y="995362"/>
            <a:ext cx="3305175" cy="463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tx1"/>
                </a:solidFill>
              </a:rPr>
              <a:t>Ваулина </a:t>
            </a:r>
            <a:r>
              <a:rPr lang="ru-RU" b="1" dirty="0">
                <a:solidFill>
                  <a:schemeClr val="tx1"/>
                </a:solidFill>
              </a:rPr>
              <a:t>Ю.Е.,  Дули Д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Издательство </a:t>
            </a:r>
            <a:r>
              <a:rPr lang="ru-RU" b="1" dirty="0">
                <a:solidFill>
                  <a:schemeClr val="tx1"/>
                </a:solidFill>
              </a:rPr>
              <a:t>«Просвещение»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>
                <a:solidFill>
                  <a:schemeClr val="tx1"/>
                </a:solidFill>
              </a:rPr>
              <a:t>Английский язык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29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255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tx1"/>
                </a:solidFill>
              </a:rPr>
              <a:t>Данилов </a:t>
            </a:r>
            <a:r>
              <a:rPr lang="ru-RU" b="1" dirty="0">
                <a:solidFill>
                  <a:schemeClr val="tx1"/>
                </a:solidFill>
              </a:rPr>
              <a:t>А.А, Косулина и др. 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Издательство  </a:t>
            </a:r>
            <a:r>
              <a:rPr lang="ru-RU" b="1" dirty="0">
                <a:solidFill>
                  <a:schemeClr val="tx1"/>
                </a:solidFill>
              </a:rPr>
              <a:t>«Просвещение»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>
                <a:solidFill>
                  <a:schemeClr val="tx1"/>
                </a:solidFill>
              </a:rPr>
              <a:t>История России 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266" name="Picture 2" descr="C:\Users\user\Pictures\учебники к педсовету 2015\20150121_1334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92696"/>
            <a:ext cx="1787211" cy="271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Pictures\учебники к педсовету 2015\20150121_1334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2060848"/>
            <a:ext cx="1800199" cy="268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user\Pictures\учебники к педсовету 2015\20150121_1334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876" y="3428946"/>
            <a:ext cx="1747392" cy="273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29" descr="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431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1004403"/>
          </a:xfrm>
        </p:spPr>
        <p:txBody>
          <a:bodyPr>
            <a:normAutofit/>
          </a:bodyPr>
          <a:lstStyle/>
          <a:p>
            <a:pPr algn="r"/>
            <a:r>
              <a:rPr lang="ru-RU" b="1" u="sng" dirty="0">
                <a:solidFill>
                  <a:schemeClr val="tx1"/>
                </a:solidFill>
              </a:rPr>
              <a:t>Всеобщая </a:t>
            </a:r>
            <a:r>
              <a:rPr lang="ru-RU" b="1" u="sng" dirty="0" smtClean="0">
                <a:solidFill>
                  <a:schemeClr val="tx1"/>
                </a:solidFill>
              </a:rPr>
              <a:t>история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548608"/>
          </a:xfrm>
        </p:spPr>
        <p:txBody>
          <a:bodyPr>
            <a:normAutofit fontScale="70000" lnSpcReduction="20000"/>
          </a:bodyPr>
          <a:lstStyle/>
          <a:p>
            <a:endParaRPr lang="ru-RU" b="1" dirty="0" smtClean="0"/>
          </a:p>
          <a:p>
            <a:r>
              <a:rPr lang="ru-RU" sz="2000" b="1" u="sng" dirty="0" smtClean="0">
                <a:solidFill>
                  <a:schemeClr val="tx1"/>
                </a:solidFill>
              </a:rPr>
              <a:t>История </a:t>
            </a:r>
            <a:r>
              <a:rPr lang="ru-RU" sz="2000" b="1" u="sng" dirty="0">
                <a:solidFill>
                  <a:schemeClr val="tx1"/>
                </a:solidFill>
              </a:rPr>
              <a:t>Древнего мира</a:t>
            </a:r>
          </a:p>
          <a:p>
            <a:pPr marL="114300" indent="0">
              <a:buNone/>
            </a:pPr>
            <a:r>
              <a:rPr lang="ru-RU" sz="2000" b="1" dirty="0" err="1" smtClean="0">
                <a:solidFill>
                  <a:schemeClr val="tx1"/>
                </a:solidFill>
              </a:rPr>
              <a:t>Вигасин</a:t>
            </a:r>
            <a:r>
              <a:rPr lang="ru-RU" sz="2000" b="1" dirty="0" smtClean="0">
                <a:solidFill>
                  <a:schemeClr val="tx1"/>
                </a:solidFill>
              </a:rPr>
              <a:t> А.А	5 </a:t>
            </a:r>
            <a:r>
              <a:rPr lang="ru-RU" sz="2000" b="1" dirty="0">
                <a:solidFill>
                  <a:schemeClr val="tx1"/>
                </a:solidFill>
              </a:rPr>
              <a:t>класс</a:t>
            </a:r>
          </a:p>
          <a:p>
            <a:pPr marL="11430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 </a:t>
            </a:r>
          </a:p>
          <a:p>
            <a:r>
              <a:rPr lang="ru-RU" sz="2000" b="1" u="sng" dirty="0">
                <a:solidFill>
                  <a:schemeClr val="tx1"/>
                </a:solidFill>
              </a:rPr>
              <a:t>История Средних веков </a:t>
            </a:r>
          </a:p>
          <a:p>
            <a:pPr marL="114300" indent="0">
              <a:buNone/>
            </a:pPr>
            <a:r>
              <a:rPr lang="ru-RU" sz="2000" b="1" dirty="0" err="1">
                <a:solidFill>
                  <a:schemeClr val="tx1"/>
                </a:solidFill>
              </a:rPr>
              <a:t>Агибалова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Е.В.	6 класс</a:t>
            </a:r>
          </a:p>
          <a:p>
            <a:pPr marL="11430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	</a:t>
            </a:r>
            <a:endParaRPr lang="ru-RU" sz="2000" b="1" dirty="0" smtClean="0">
              <a:solidFill>
                <a:schemeClr val="tx1"/>
              </a:solidFill>
            </a:endParaRPr>
          </a:p>
          <a:p>
            <a:r>
              <a:rPr lang="ru-RU" sz="2000" b="1" u="sng" dirty="0" smtClean="0">
                <a:solidFill>
                  <a:schemeClr val="tx1"/>
                </a:solidFill>
              </a:rPr>
              <a:t>История </a:t>
            </a:r>
            <a:r>
              <a:rPr lang="ru-RU" sz="2000" b="1" u="sng" dirty="0">
                <a:solidFill>
                  <a:schemeClr val="tx1"/>
                </a:solidFill>
              </a:rPr>
              <a:t>Нового времени</a:t>
            </a:r>
          </a:p>
          <a:p>
            <a:pPr marL="114300" indent="0">
              <a:buNone/>
            </a:pPr>
            <a:r>
              <a:rPr lang="ru-RU" sz="2000" b="1" dirty="0" err="1">
                <a:solidFill>
                  <a:schemeClr val="tx1"/>
                </a:solidFill>
              </a:rPr>
              <a:t>Юдовская</a:t>
            </a:r>
            <a:r>
              <a:rPr lang="ru-RU" sz="2000" b="1" dirty="0">
                <a:solidFill>
                  <a:schemeClr val="tx1"/>
                </a:solidFill>
              </a:rPr>
              <a:t> А.Я, и др</a:t>
            </a:r>
            <a:r>
              <a:rPr lang="ru-RU" sz="2000" b="1" dirty="0" smtClean="0">
                <a:solidFill>
                  <a:schemeClr val="tx1"/>
                </a:solidFill>
              </a:rPr>
              <a:t>. 7-8 классы</a:t>
            </a:r>
          </a:p>
          <a:p>
            <a:pPr marL="11430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	</a:t>
            </a:r>
          </a:p>
          <a:p>
            <a:r>
              <a:rPr lang="ru-RU" sz="2000" b="1" u="sng" dirty="0" smtClean="0">
                <a:solidFill>
                  <a:schemeClr val="tx1"/>
                </a:solidFill>
              </a:rPr>
              <a:t>Новейшая </a:t>
            </a:r>
            <a:r>
              <a:rPr lang="ru-RU" sz="2000" b="1" u="sng" dirty="0">
                <a:solidFill>
                  <a:schemeClr val="tx1"/>
                </a:solidFill>
              </a:rPr>
              <a:t>история</a:t>
            </a:r>
          </a:p>
          <a:p>
            <a:pPr marL="114300" indent="0">
              <a:buNone/>
            </a:pPr>
            <a:r>
              <a:rPr lang="ru-RU" sz="2000" b="1" dirty="0" err="1">
                <a:solidFill>
                  <a:schemeClr val="tx1"/>
                </a:solidFill>
              </a:rPr>
              <a:t>Сороко</a:t>
            </a:r>
            <a:r>
              <a:rPr lang="ru-RU" sz="2000" b="1" dirty="0">
                <a:solidFill>
                  <a:schemeClr val="tx1"/>
                </a:solidFill>
              </a:rPr>
              <a:t>-Цюпа О.С</a:t>
            </a:r>
            <a:r>
              <a:rPr lang="ru-RU" sz="2000" b="1" dirty="0" smtClean="0">
                <a:solidFill>
                  <a:schemeClr val="tx1"/>
                </a:solidFill>
              </a:rPr>
              <a:t>.  9 класс</a:t>
            </a:r>
          </a:p>
          <a:p>
            <a:pPr marL="114300" indent="0">
              <a:buNone/>
            </a:pPr>
            <a:endParaRPr lang="ru-RU" sz="2000" b="1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	</a:t>
            </a:r>
          </a:p>
          <a:p>
            <a:pPr marL="114300" indent="0">
              <a:buNone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Издательство </a:t>
            </a:r>
            <a:r>
              <a:rPr lang="ru-RU" sz="2000" b="1" dirty="0">
                <a:solidFill>
                  <a:schemeClr val="tx1"/>
                </a:solidFill>
              </a:rPr>
              <a:t>«Просвещение»</a:t>
            </a:r>
          </a:p>
          <a:p>
            <a:endParaRPr lang="ru-RU" dirty="0"/>
          </a:p>
        </p:txBody>
      </p:sp>
      <p:pic>
        <p:nvPicPr>
          <p:cNvPr id="4098" name="Picture 2" descr="C:\Users\user\Pictures\учебники к педсовету 2015\истор древн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00808"/>
            <a:ext cx="173158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Pictures\учебники к педсовету 2015\ист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578" y="1988840"/>
            <a:ext cx="1728192" cy="224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Pictures\учебники к педсовету 2015\ист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737" y="3593970"/>
            <a:ext cx="1656184" cy="237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Pictures\учебники к педсовету 2015\ист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933056"/>
            <a:ext cx="160886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29" descr="imag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277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00"/>
    </mc:Choice>
    <mc:Fallback>
      <p:transition spd="slow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Pictures\учебники к педсовету 2015\общ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48680"/>
            <a:ext cx="2307704" cy="300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55576" y="2908026"/>
            <a:ext cx="2298634" cy="1752600"/>
          </a:xfrm>
        </p:spPr>
        <p:txBody>
          <a:bodyPr/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Боголюбов </a:t>
            </a:r>
            <a:r>
              <a:rPr lang="ru-RU" b="1" dirty="0">
                <a:solidFill>
                  <a:schemeClr val="tx1"/>
                </a:solidFill>
              </a:rPr>
              <a:t>Л.Н, и др.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Издательство </a:t>
            </a:r>
            <a:r>
              <a:rPr lang="ru-RU" b="1" dirty="0">
                <a:solidFill>
                  <a:schemeClr val="tx1"/>
                </a:solidFill>
              </a:rPr>
              <a:t>«Просвещение»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1844824"/>
            <a:ext cx="2736304" cy="1191620"/>
          </a:xfrm>
        </p:spPr>
        <p:txBody>
          <a:bodyPr>
            <a:normAutofit/>
          </a:bodyPr>
          <a:lstStyle/>
          <a:p>
            <a:r>
              <a:rPr lang="ru-RU" sz="1800" b="1" u="sng" dirty="0" smtClean="0">
                <a:solidFill>
                  <a:schemeClr val="tx1"/>
                </a:solidFill>
              </a:rPr>
              <a:t>Обществознание</a:t>
            </a:r>
            <a:r>
              <a:rPr lang="ru-RU" sz="1500" b="1" u="sng" dirty="0" smtClean="0">
                <a:solidFill>
                  <a:schemeClr val="tx1"/>
                </a:solidFill>
              </a:rPr>
              <a:t/>
            </a:r>
            <a:br>
              <a:rPr lang="ru-RU" sz="1500" b="1" u="sng" dirty="0" smtClean="0">
                <a:solidFill>
                  <a:schemeClr val="tx1"/>
                </a:solidFill>
              </a:rPr>
            </a:br>
            <a:r>
              <a:rPr lang="ru-RU" sz="1500" b="1" dirty="0">
                <a:solidFill>
                  <a:schemeClr val="tx1"/>
                </a:solidFill>
              </a:rPr>
              <a:t/>
            </a:r>
            <a:br>
              <a:rPr lang="ru-RU" sz="1500" b="1" dirty="0">
                <a:solidFill>
                  <a:schemeClr val="tx1"/>
                </a:solidFill>
              </a:rPr>
            </a:br>
            <a:endParaRPr lang="ru-RU" sz="1500" b="1" dirty="0">
              <a:solidFill>
                <a:schemeClr val="tx1"/>
              </a:solidFill>
            </a:endParaRPr>
          </a:p>
        </p:txBody>
      </p:sp>
      <p:pic>
        <p:nvPicPr>
          <p:cNvPr id="5124" name="Picture 4" descr="C:\Users\user\Pictures\учебники к педсовету 2015\общ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348" y="3356992"/>
            <a:ext cx="2348979" cy="304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Pictures\учебники к педсовету 2015\общ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204865"/>
            <a:ext cx="2376264" cy="315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29" descr="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08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00"/>
    </mc:Choice>
    <mc:Fallback>
      <p:transition spd="slow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ser\Pictures\учебники к педсовету 2015\геогр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340768"/>
            <a:ext cx="5430429" cy="394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69000" y="2276872"/>
            <a:ext cx="2434848" cy="266429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Введение </a:t>
            </a:r>
            <a:r>
              <a:rPr lang="ru-RU" b="1" dirty="0">
                <a:solidFill>
                  <a:schemeClr val="tx1"/>
                </a:solidFill>
              </a:rPr>
              <a:t>в географию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Домогацких</a:t>
            </a:r>
            <a:r>
              <a:rPr lang="ru-RU" b="1" dirty="0">
                <a:solidFill>
                  <a:schemeClr val="tx1"/>
                </a:solidFill>
              </a:rPr>
              <a:t> Е.М. и </a:t>
            </a:r>
            <a:r>
              <a:rPr lang="ru-RU" b="1" dirty="0" smtClean="0">
                <a:solidFill>
                  <a:schemeClr val="tx1"/>
                </a:solidFill>
              </a:rPr>
              <a:t>др.   5 </a:t>
            </a:r>
            <a:r>
              <a:rPr lang="ru-RU" b="1" dirty="0">
                <a:solidFill>
                  <a:schemeClr val="tx1"/>
                </a:solidFill>
              </a:rPr>
              <a:t>класс				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География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err="1">
                <a:solidFill>
                  <a:schemeClr val="tx1"/>
                </a:solidFill>
              </a:rPr>
              <a:t>Домогацких</a:t>
            </a:r>
            <a:r>
              <a:rPr lang="ru-RU" b="1" dirty="0">
                <a:solidFill>
                  <a:schemeClr val="tx1"/>
                </a:solidFill>
              </a:rPr>
              <a:t> Е.М. </a:t>
            </a:r>
            <a:r>
              <a:rPr lang="ru-RU" b="1" dirty="0" smtClean="0">
                <a:solidFill>
                  <a:schemeClr val="tx1"/>
                </a:solidFill>
              </a:rPr>
              <a:t> и </a:t>
            </a:r>
            <a:r>
              <a:rPr lang="ru-RU" b="1" dirty="0">
                <a:solidFill>
                  <a:schemeClr val="tx1"/>
                </a:solidFill>
              </a:rPr>
              <a:t>др</a:t>
            </a:r>
            <a:r>
              <a:rPr lang="ru-RU" b="1" dirty="0" smtClean="0">
                <a:solidFill>
                  <a:schemeClr val="tx1"/>
                </a:solidFill>
              </a:rPr>
              <a:t>. 6-9 </a:t>
            </a:r>
            <a:r>
              <a:rPr lang="ru-RU" b="1" dirty="0" err="1" smtClean="0">
                <a:solidFill>
                  <a:schemeClr val="tx1"/>
                </a:solidFill>
              </a:rPr>
              <a:t>кл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r>
              <a:rPr lang="ru-RU" b="1" dirty="0">
                <a:solidFill>
                  <a:schemeClr val="tx1"/>
                </a:solidFill>
              </a:rPr>
              <a:t>				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Издательство </a:t>
            </a:r>
            <a:r>
              <a:rPr lang="ru-RU" b="1" dirty="0">
                <a:solidFill>
                  <a:schemeClr val="tx1"/>
                </a:solidFill>
              </a:rPr>
              <a:t>«Русское слово»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734312"/>
            <a:ext cx="2808312" cy="11916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География</a:t>
            </a:r>
            <a:br>
              <a:rPr lang="ru-RU" b="1" u="sng" dirty="0" smtClean="0">
                <a:solidFill>
                  <a:schemeClr val="tx1"/>
                </a:solidFill>
              </a:rPr>
            </a:br>
            <a:r>
              <a:rPr lang="ru-RU" b="1" u="sng" dirty="0">
                <a:solidFill>
                  <a:schemeClr val="tx1"/>
                </a:solidFill>
              </a:rPr>
              <a:t/>
            </a:r>
            <a:br>
              <a:rPr lang="ru-RU" b="1" u="sng" dirty="0">
                <a:solidFill>
                  <a:schemeClr val="tx1"/>
                </a:solidFill>
              </a:rPr>
            </a:b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5" name="Рисунок 29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0" y="230267"/>
            <a:ext cx="2022031" cy="78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6896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303</TotalTime>
  <Words>365</Words>
  <Application>Microsoft Office PowerPoint</Application>
  <PresentationFormat>Экран (4:3)</PresentationFormat>
  <Paragraphs>161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Аптека</vt:lpstr>
      <vt:lpstr>Список Учебников (ФГОС)</vt:lpstr>
      <vt:lpstr>2015-2016 учебный год</vt:lpstr>
      <vt:lpstr>Русский язык </vt:lpstr>
      <vt:lpstr>Литература (в 2-х частях)</vt:lpstr>
      <vt:lpstr>Английский язык </vt:lpstr>
      <vt:lpstr>История России  </vt:lpstr>
      <vt:lpstr>Всеобщая история</vt:lpstr>
      <vt:lpstr>Обществознание  </vt:lpstr>
      <vt:lpstr>География   </vt:lpstr>
      <vt:lpstr>Математика </vt:lpstr>
      <vt:lpstr>Алгебра </vt:lpstr>
      <vt:lpstr>Геометрия </vt:lpstr>
      <vt:lpstr>Информатика  </vt:lpstr>
      <vt:lpstr>Физика </vt:lpstr>
      <vt:lpstr>Биология</vt:lpstr>
      <vt:lpstr>Химия   </vt:lpstr>
      <vt:lpstr>ИЗО</vt:lpstr>
      <vt:lpstr>Музыка </vt:lpstr>
      <vt:lpstr>Технология   </vt:lpstr>
      <vt:lpstr>Физическая культура </vt:lpstr>
      <vt:lpstr>Основы безопасности жизнедеятельности </vt:lpstr>
      <vt:lpstr>Кубановедение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Список Учебников (ФГОС)</dc:title>
  <dc:creator>user</dc:creator>
  <cp:lastModifiedBy>user</cp:lastModifiedBy>
  <cp:revision>32</cp:revision>
  <dcterms:created xsi:type="dcterms:W3CDTF">2015-01-19T11:37:41Z</dcterms:created>
  <dcterms:modified xsi:type="dcterms:W3CDTF">2015-01-22T14:07:53Z</dcterms:modified>
</cp:coreProperties>
</file>